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8" r:id="rId2"/>
    <p:sldId id="256" r:id="rId3"/>
    <p:sldId id="257" r:id="rId4"/>
    <p:sldId id="259" r:id="rId5"/>
    <p:sldId id="260" r:id="rId6"/>
    <p:sldId id="261" r:id="rId7"/>
    <p:sldId id="263" r:id="rId8"/>
    <p:sldId id="265" r:id="rId9"/>
    <p:sldId id="262" r:id="rId10"/>
    <p:sldId id="264" r:id="rId11"/>
    <p:sldId id="266" r:id="rId1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aiyu Deng" initials="KD" lastIdx="1" clrIdx="0">
    <p:extLst>
      <p:ext uri="{19B8F6BF-5375-455C-9EA6-DF929625EA0E}">
        <p15:presenceInfo xmlns:p15="http://schemas.microsoft.com/office/powerpoint/2012/main" userId="Kaiyu Deng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1879" autoAdjust="0"/>
  </p:normalViewPr>
  <p:slideViewPr>
    <p:cSldViewPr snapToGrid="0">
      <p:cViewPr varScale="1">
        <p:scale>
          <a:sx n="106" d="100"/>
          <a:sy n="106" d="100"/>
        </p:scale>
        <p:origin x="756" y="10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C47579-6E7E-4DDF-B260-55CD1578D242}" type="datetimeFigureOut">
              <a:rPr lang="zh-CN" altLang="en-US" smtClean="0"/>
              <a:t>2020/10/13</a:t>
            </a:fld>
            <a:endParaRPr lang="zh-CN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CN" smtClean="0"/>
              <a:t>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2D159D-7EAC-4581-82A7-EC385C1DB6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78578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2D159D-7EAC-4581-82A7-EC385C1DB6F0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40793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2D159D-7EAC-4581-82A7-EC385C1DB6F0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34015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 smtClean="0"/>
              <a:t>Click to edit Master subtitle style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7B5076-F2FD-40A0-BA1D-16121E743C17}" type="datetimeFigureOut">
              <a:rPr lang="zh-CN" altLang="en-US" smtClean="0"/>
              <a:t>2020/10/13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E4017-F126-47FC-BE99-C02A56264FF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43133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 smtClean="0"/>
              <a:t>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7B5076-F2FD-40A0-BA1D-16121E743C17}" type="datetimeFigureOut">
              <a:rPr lang="zh-CN" altLang="en-US" smtClean="0"/>
              <a:t>2020/10/13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E4017-F126-47FC-BE99-C02A56264FF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73642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zh-CN" smtClean="0"/>
              <a:t>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7B5076-F2FD-40A0-BA1D-16121E743C17}" type="datetimeFigureOut">
              <a:rPr lang="zh-CN" altLang="en-US" smtClean="0"/>
              <a:t>2020/10/13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E4017-F126-47FC-BE99-C02A56264FF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00875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 smtClean="0"/>
              <a:t>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7B5076-F2FD-40A0-BA1D-16121E743C17}" type="datetimeFigureOut">
              <a:rPr lang="zh-CN" altLang="en-US" smtClean="0"/>
              <a:t>2020/10/13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E4017-F126-47FC-BE99-C02A56264FF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92586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7B5076-F2FD-40A0-BA1D-16121E743C17}" type="datetimeFigureOut">
              <a:rPr lang="zh-CN" altLang="en-US" smtClean="0"/>
              <a:t>2020/10/13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E4017-F126-47FC-BE99-C02A56264FF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83728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 smtClean="0"/>
              <a:t>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 smtClean="0"/>
              <a:t>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7B5076-F2FD-40A0-BA1D-16121E743C17}" type="datetimeFigureOut">
              <a:rPr lang="zh-CN" altLang="en-US" smtClean="0"/>
              <a:t>2020/10/13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E4017-F126-47FC-BE99-C02A56264FF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67137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zh-CN" smtClean="0"/>
              <a:t>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zh-CN" smtClean="0"/>
              <a:t>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7B5076-F2FD-40A0-BA1D-16121E743C17}" type="datetimeFigureOut">
              <a:rPr lang="zh-CN" altLang="en-US" smtClean="0"/>
              <a:t>2020/10/13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E4017-F126-47FC-BE99-C02A56264FF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38781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7B5076-F2FD-40A0-BA1D-16121E743C17}" type="datetimeFigureOut">
              <a:rPr lang="zh-CN" altLang="en-US" smtClean="0"/>
              <a:t>2020/10/13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E4017-F126-47FC-BE99-C02A56264FF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24247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7B5076-F2FD-40A0-BA1D-16121E743C17}" type="datetimeFigureOut">
              <a:rPr lang="zh-CN" altLang="en-US" smtClean="0"/>
              <a:t>2020/10/13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E4017-F126-47FC-BE99-C02A56264FF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27354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 smtClean="0"/>
              <a:t>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7B5076-F2FD-40A0-BA1D-16121E743C17}" type="datetimeFigureOut">
              <a:rPr lang="zh-CN" altLang="en-US" smtClean="0"/>
              <a:t>2020/10/13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E4017-F126-47FC-BE99-C02A56264FF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55476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7B5076-F2FD-40A0-BA1D-16121E743C17}" type="datetimeFigureOut">
              <a:rPr lang="zh-CN" altLang="en-US" smtClean="0"/>
              <a:t>2020/10/13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E4017-F126-47FC-BE99-C02A56264FF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91502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smtClean="0"/>
              <a:t>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7B5076-F2FD-40A0-BA1D-16121E743C17}" type="datetimeFigureOut">
              <a:rPr lang="zh-CN" altLang="en-US" smtClean="0"/>
              <a:t>2020/10/13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FE4017-F126-47FC-BE99-C02A56264FF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50145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emf"/><Relationship Id="rId3" Type="http://schemas.openxmlformats.org/officeDocument/2006/relationships/image" Target="../media/image1.emf"/><Relationship Id="rId7" Type="http://schemas.openxmlformats.org/officeDocument/2006/relationships/image" Target="../media/image5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emf"/><Relationship Id="rId5" Type="http://schemas.openxmlformats.org/officeDocument/2006/relationships/image" Target="../media/image3.emf"/><Relationship Id="rId4" Type="http://schemas.openxmlformats.org/officeDocument/2006/relationships/image" Target="../media/image2.emf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emf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emf"/><Relationship Id="rId5" Type="http://schemas.openxmlformats.org/officeDocument/2006/relationships/image" Target="../media/image18.emf"/><Relationship Id="rId4" Type="http://schemas.openxmlformats.org/officeDocument/2006/relationships/image" Target="../media/image15.e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emf"/><Relationship Id="rId3" Type="http://schemas.openxmlformats.org/officeDocument/2006/relationships/image" Target="../media/image13.PNG"/><Relationship Id="rId7" Type="http://schemas.openxmlformats.org/officeDocument/2006/relationships/image" Target="../media/image23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emf"/><Relationship Id="rId5" Type="http://schemas.openxmlformats.org/officeDocument/2006/relationships/image" Target="../media/image21.emf"/><Relationship Id="rId4" Type="http://schemas.openxmlformats.org/officeDocument/2006/relationships/image" Target="../media/image20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e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emf"/><Relationship Id="rId3" Type="http://schemas.openxmlformats.org/officeDocument/2006/relationships/image" Target="../media/image30.emf"/><Relationship Id="rId7" Type="http://schemas.openxmlformats.org/officeDocument/2006/relationships/image" Target="../media/image34.png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emf"/><Relationship Id="rId9" Type="http://schemas.openxmlformats.org/officeDocument/2006/relationships/image" Target="../media/image3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emf"/><Relationship Id="rId7" Type="http://schemas.openxmlformats.org/officeDocument/2006/relationships/image" Target="../media/image41.emf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emf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6651751" y="456611"/>
            <a:ext cx="5400000" cy="5337496"/>
            <a:chOff x="5400000" y="456611"/>
            <a:chExt cx="5400000" cy="5337496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8132"/>
            <a:stretch/>
          </p:blipFill>
          <p:spPr>
            <a:xfrm>
              <a:off x="5400000" y="3924912"/>
              <a:ext cx="5400000" cy="1869195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8132"/>
            <a:stretch/>
          </p:blipFill>
          <p:spPr>
            <a:xfrm>
              <a:off x="5400000" y="2184487"/>
              <a:ext cx="5400000" cy="1869195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8016"/>
            <a:stretch/>
          </p:blipFill>
          <p:spPr>
            <a:xfrm>
              <a:off x="5400000" y="456611"/>
              <a:ext cx="5400000" cy="1873378"/>
            </a:xfrm>
            <a:prstGeom prst="rect">
              <a:avLst/>
            </a:prstGeom>
          </p:spPr>
        </p:pic>
      </p:grpSp>
      <p:sp>
        <p:nvSpPr>
          <p:cNvPr id="9" name="TextBox 8"/>
          <p:cNvSpPr txBox="1"/>
          <p:nvPr/>
        </p:nvSpPr>
        <p:spPr>
          <a:xfrm>
            <a:off x="181897" y="87279"/>
            <a:ext cx="28985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latin typeface="Segoe UI Black" panose="020B0A02040204020203" pitchFamily="34" charset="0"/>
                <a:ea typeface="Segoe UI Black" panose="020B0A02040204020203" pitchFamily="34" charset="0"/>
              </a:rPr>
              <a:t>Simple basic CPG model</a:t>
            </a:r>
            <a:endParaRPr lang="zh-CN" altLang="en-US" b="1" dirty="0">
              <a:latin typeface="Segoe UI Black" panose="020B0A02040204020203" pitchFamily="34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0" y="456611"/>
            <a:ext cx="5400000" cy="5337496"/>
            <a:chOff x="0" y="456611"/>
            <a:chExt cx="5400000" cy="5337496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8016"/>
            <a:stretch/>
          </p:blipFill>
          <p:spPr>
            <a:xfrm>
              <a:off x="0" y="3920729"/>
              <a:ext cx="5400000" cy="1873378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8016"/>
            <a:stretch/>
          </p:blipFill>
          <p:spPr>
            <a:xfrm>
              <a:off x="0" y="2188670"/>
              <a:ext cx="5400000" cy="1873378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8016"/>
            <a:stretch/>
          </p:blipFill>
          <p:spPr>
            <a:xfrm>
              <a:off x="0" y="456611"/>
              <a:ext cx="5400000" cy="1873378"/>
            </a:xfrm>
            <a:prstGeom prst="rect">
              <a:avLst/>
            </a:prstGeom>
          </p:spPr>
        </p:pic>
      </p:grpSp>
      <p:sp>
        <p:nvSpPr>
          <p:cNvPr id="17" name="TextBox 16"/>
          <p:cNvSpPr txBox="1"/>
          <p:nvPr/>
        </p:nvSpPr>
        <p:spPr>
          <a:xfrm>
            <a:off x="384118" y="5670349"/>
            <a:ext cx="1187235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basic CPG model which contains 4 neuron nodes: Ext; Flex; Ext In; Flex In. The stimulus are all 2nA @ 2 s to 2.5 s.</a:t>
            </a:r>
          </a:p>
          <a:p>
            <a:pPr>
              <a:lnSpc>
                <a:spcPct val="150000"/>
              </a:lnSpc>
            </a:pPr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Left top: not stimulus.                                    Left medium: excite Ext node.                           Left bottom: inhibit Ext node.</a:t>
            </a:r>
          </a:p>
          <a:p>
            <a:pPr>
              <a:lnSpc>
                <a:spcPct val="150000"/>
              </a:lnSpc>
            </a:pPr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Right top: excite both Ext and Flex.              Right medium: excite Ext but inhibit Flex.     Right bottom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inhibit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both Ext and </a:t>
            </a:r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Flex. 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89701" y="2538980"/>
            <a:ext cx="2072350" cy="1182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327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2842" y="204974"/>
            <a:ext cx="93876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What is the improvement of Leg-CPG </a:t>
            </a:r>
            <a:r>
              <a:rPr lang="en-US" altLang="zh-CN" sz="2000" dirty="0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than </a:t>
            </a:r>
            <a:r>
              <a:rPr lang="en-US" altLang="zh-CN" sz="2000" dirty="0" smtClean="0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previous Two-layer </a:t>
            </a:r>
            <a:r>
              <a:rPr lang="en-US" altLang="zh-CN" sz="2000" dirty="0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CPG </a:t>
            </a:r>
            <a:r>
              <a:rPr lang="en-US" altLang="zh-CN" sz="2000" dirty="0" smtClean="0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model?</a:t>
            </a:r>
            <a:endParaRPr lang="en-US" altLang="zh-CN" sz="2000" dirty="0"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79422" y="662345"/>
            <a:ext cx="10456709" cy="7350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new code is not just adding 2 more pattern formation layer which is 8 more neurons and 10 more synapse. </a:t>
            </a:r>
          </a:p>
          <a:p>
            <a:pPr>
              <a:lnSpc>
                <a:spcPct val="150000"/>
              </a:lnSpc>
            </a:pP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Instead, I put these neurons into individual subnetwork, and recruit them.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16459" y="1440046"/>
            <a:ext cx="1072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Previous: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79422" y="1809378"/>
            <a:ext cx="4974439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 construct an CPG, we need manually input a lot: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N*13   neuron properties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N*6     neuron initial states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S*4      synapse properties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S*3      synapse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initial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states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Most annoying connective map as shown below: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091472" y="1444997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Now: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261" y="4366072"/>
            <a:ext cx="4800600" cy="295275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091472" y="2146237"/>
            <a:ext cx="522535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construct an CPG, we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just give inputs and recruit the subnetwork script we wrote and it automatically generate the CPG.</a:t>
            </a: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NO more manual input properties. NO more messy connective map. 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16459" y="4679663"/>
            <a:ext cx="2069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One more benefit: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16459" y="5647704"/>
            <a:ext cx="117356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In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new module CPG codes. As we don’t need to calculate 4 RG nodes again and again, we just run one time and record the two nodes value, make them as inputs of PF module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16459" y="5011571"/>
            <a:ext cx="117356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As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 showed in previous slides. If we want to test how an synapse parameter affects the network. It took about 7-8 seconds per value and for a 400 count value set, it took around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hour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finish. Which is ridiculous and unacceptable.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16459" y="6295912"/>
            <a:ext cx="1186909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Also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its module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can run </a:t>
            </a:r>
            <a:r>
              <a:rPr lang="en-US" altLang="zh-CN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parfor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now,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run time reduced to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17 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seconds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for same 400 count value set !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748136" y="2718393"/>
            <a:ext cx="189186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1400" dirty="0" smtClean="0"/>
              <a:t> : </a:t>
            </a:r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number of neurons</a:t>
            </a:r>
          </a:p>
          <a:p>
            <a:endParaRPr lang="en-US" altLang="zh-C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S: Number of synapses 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7977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17698" y="268349"/>
            <a:ext cx="45983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What I’m doing and expect to achieve?</a:t>
            </a:r>
            <a:endParaRPr lang="en-US" altLang="zh-CN" sz="2000" dirty="0"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17698" y="878185"/>
            <a:ext cx="11371152" cy="8735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Now, the RG and PF module is in function form, I’m working on transmit it into objective function form. Which give me the ability to connect to the work I done before and give it the opportunity to handle it in future optimization.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17698" y="1889055"/>
            <a:ext cx="113711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Also, after I transform it into objective function form. I could use the parameters and feedbacks in previous published work to do sanity checks.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17698" y="2672684"/>
            <a:ext cx="113711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Fletcher has sent me some EMG data from Dr. </a:t>
            </a:r>
            <a:r>
              <a:rPr lang="en-US" altLang="zh-CN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Tresch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that is the next focus which helps me tuning the feedbacks for the biarticular muscle models.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9696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97"/>
          <a:stretch/>
        </p:blipFill>
        <p:spPr>
          <a:xfrm>
            <a:off x="133438" y="165904"/>
            <a:ext cx="4527339" cy="597336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6027003"/>
            <a:ext cx="546864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Stimulus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acting on same side of nodes works the same, but acting on In make the shape more smooth. Acting both not change shape a lot instead just increase amplitude slightly.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5653" y="2144350"/>
            <a:ext cx="2750671" cy="157019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06"/>
          <a:stretch/>
        </p:blipFill>
        <p:spPr>
          <a:xfrm>
            <a:off x="7529762" y="165904"/>
            <a:ext cx="4528800" cy="300342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9762" y="3115038"/>
            <a:ext cx="4528800" cy="302423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359371" y="6027003"/>
            <a:ext cx="583262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Normally, CPG are more dominant by the pattern formation nodes than the interneurons. But there is one exception, which is CPG is more sensitive on excitatory stimulus than inhibitory ones. </a:t>
            </a:r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3415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97" r="5491" b="49443"/>
          <a:stretch/>
        </p:blipFill>
        <p:spPr>
          <a:xfrm>
            <a:off x="3204838" y="221178"/>
            <a:ext cx="4785064" cy="182194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77" y="1862204"/>
            <a:ext cx="3838680" cy="489218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81897" y="87279"/>
            <a:ext cx="2558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latin typeface="Segoe UI Black" panose="020B0A02040204020203" pitchFamily="34" charset="0"/>
                <a:ea typeface="Segoe UI Black" panose="020B0A02040204020203" pitchFamily="34" charset="0"/>
              </a:rPr>
              <a:t>RG of the CPG model</a:t>
            </a:r>
            <a:endParaRPr lang="zh-CN" altLang="en-US" b="1" dirty="0">
              <a:latin typeface="Segoe UI Black" panose="020B0A02040204020203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91" t="4733" r="1185" b="56765"/>
          <a:stretch/>
        </p:blipFill>
        <p:spPr>
          <a:xfrm>
            <a:off x="414011" y="484790"/>
            <a:ext cx="2558714" cy="134923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962644" y="949796"/>
            <a:ext cx="406244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The rhythm generator model is pretty similar as the pattern formation layer, except there is a reciprocal week excitation between the EXT and FLX neuron nodes. We choose to use synaptic conductance of 0.05 instead of 2 which we use in the PF model.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7962644" y="2542252"/>
            <a:ext cx="3858197" cy="952500"/>
            <a:chOff x="7913532" y="2375307"/>
            <a:chExt cx="3858197" cy="95250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913532" y="2375307"/>
              <a:ext cx="2295525" cy="95250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/>
                <p:cNvSpPr txBox="1"/>
                <p:nvPr/>
              </p:nvSpPr>
              <p:spPr>
                <a:xfrm>
                  <a:off x="10209057" y="2630310"/>
                  <a:ext cx="1562672" cy="44249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altLang="zh-CN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∙(1−</m:t>
                        </m:r>
                        <m:f>
                          <m:fPr>
                            <m:ctrlPr>
                              <a:rPr lang="en-US" altLang="zh-CN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1+</m:t>
                            </m:r>
                            <m:sSub>
                              <m:sSubPr>
                                <m:ctrlPr>
                                  <a:rPr lang="en-US" altLang="zh-CN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den>
                        </m:f>
                        <m:r>
                          <a:rPr lang="en-US" altLang="zh-CN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sz="1400" dirty="0"/>
                </a:p>
              </p:txBody>
            </p:sp>
          </mc:Choice>
          <mc:Fallback xmlns="">
            <p:sp>
              <p:nvSpPr>
                <p:cNvPr id="8" name="TextBox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09057" y="2630310"/>
                  <a:ext cx="1562672" cy="442493"/>
                </a:xfrm>
                <a:prstGeom prst="rect">
                  <a:avLst/>
                </a:prstGeom>
                <a:blipFill>
                  <a:blip r:embed="rId6"/>
                  <a:stretch>
                    <a:fillRect l="-2344" r="-3125" b="-125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" name="Straight Arrow Connector 9"/>
            <p:cNvCxnSpPr/>
            <p:nvPr/>
          </p:nvCxnSpPr>
          <p:spPr>
            <a:xfrm>
              <a:off x="9802711" y="2851556"/>
              <a:ext cx="28408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7962644" y="3485829"/>
            <a:ext cx="40624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As other synaptic variables are the same, the synaptic transmit ratio is positively correlated with the conductance value.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736807" y="2156313"/>
            <a:ext cx="42258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How the week excitatory synapse conductance value vs the oscillation period.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4705138" y="2864129"/>
                <a:ext cx="178446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=0.01:0.01:4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5138" y="2864129"/>
                <a:ext cx="1784463" cy="276999"/>
              </a:xfrm>
              <a:prstGeom prst="rect">
                <a:avLst/>
              </a:prstGeom>
              <a:blipFill>
                <a:blip r:embed="rId7"/>
                <a:stretch>
                  <a:fillRect l="-2730" r="-2048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/>
          <p:cNvSpPr txBox="1"/>
          <p:nvPr/>
        </p:nvSpPr>
        <p:spPr>
          <a:xfrm>
            <a:off x="7992763" y="4518707"/>
            <a:ext cx="403232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We also investigate what is the limit of the week excitatory synapse conductance value to stop making the RG oscillating.</a:t>
            </a:r>
          </a:p>
          <a:p>
            <a:endParaRPr lang="en-US" altLang="zh-CN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It turns out that when conductance is higher than 0.25 it starts to loosing shape.</a:t>
            </a:r>
            <a:r>
              <a:rPr lang="zh-CN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Thus, 0.25 is the maximum conductance we could go.</a:t>
            </a:r>
          </a:p>
        </p:txBody>
      </p:sp>
      <p:grpSp>
        <p:nvGrpSpPr>
          <p:cNvPr id="27" name="Group 26"/>
          <p:cNvGrpSpPr/>
          <p:nvPr/>
        </p:nvGrpSpPr>
        <p:grpSpPr>
          <a:xfrm>
            <a:off x="3785926" y="3348877"/>
            <a:ext cx="4127601" cy="3098939"/>
            <a:chOff x="3785926" y="3348877"/>
            <a:chExt cx="4127601" cy="3098939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85926" y="3348877"/>
              <a:ext cx="4127601" cy="3098939"/>
            </a:xfrm>
            <a:prstGeom prst="rect">
              <a:avLst/>
            </a:prstGeom>
          </p:spPr>
        </p:pic>
        <p:cxnSp>
          <p:nvCxnSpPr>
            <p:cNvPr id="20" name="Straight Arrow Connector 19"/>
            <p:cNvCxnSpPr/>
            <p:nvPr/>
          </p:nvCxnSpPr>
          <p:spPr>
            <a:xfrm flipV="1">
              <a:off x="4373217" y="5025377"/>
              <a:ext cx="38496" cy="39741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4187910" y="5422790"/>
              <a:ext cx="370614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800" dirty="0" smtClean="0"/>
                <a:t>0.25</a:t>
              </a:r>
              <a:endParaRPr lang="zh-CN" altLang="en-US" sz="800" dirty="0"/>
            </a:p>
          </p:txBody>
        </p:sp>
        <p:cxnSp>
          <p:nvCxnSpPr>
            <p:cNvPr id="25" name="Straight Arrow Connector 24"/>
            <p:cNvCxnSpPr/>
            <p:nvPr/>
          </p:nvCxnSpPr>
          <p:spPr>
            <a:xfrm flipH="1">
              <a:off x="4493623" y="4649272"/>
              <a:ext cx="64901" cy="33145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4411713" y="4475177"/>
              <a:ext cx="31611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800" dirty="0" smtClean="0"/>
                <a:t>0.3</a:t>
              </a:r>
              <a:endParaRPr lang="zh-CN" altLang="en-US" sz="800" dirty="0"/>
            </a:p>
          </p:txBody>
        </p:sp>
      </p:grpSp>
    </p:spTree>
    <p:extLst>
      <p:ext uri="{BB962C8B-B14F-4D97-AF65-F5344CB8AC3E}">
        <p14:creationId xmlns:p14="http://schemas.microsoft.com/office/powerpoint/2010/main" val="1314954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900"/>
          <a:stretch/>
        </p:blipFill>
        <p:spPr>
          <a:xfrm>
            <a:off x="228143" y="2474189"/>
            <a:ext cx="5383618" cy="180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863"/>
          <a:stretch/>
        </p:blipFill>
        <p:spPr>
          <a:xfrm>
            <a:off x="232159" y="407196"/>
            <a:ext cx="5379602" cy="1800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08002" y="140203"/>
            <a:ext cx="36279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Gs</a:t>
            </a:r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= 0.25, last conductance to keep shape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781263" y="2207196"/>
            <a:ext cx="23294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Gs</a:t>
            </a:r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= 0.3, expanding wave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6868761" y="481142"/>
            <a:ext cx="4127601" cy="3098939"/>
            <a:chOff x="3785926" y="3348877"/>
            <a:chExt cx="4127601" cy="3098939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85926" y="3348877"/>
              <a:ext cx="4127601" cy="3098939"/>
            </a:xfrm>
            <a:prstGeom prst="rect">
              <a:avLst/>
            </a:prstGeom>
          </p:spPr>
        </p:pic>
        <p:cxnSp>
          <p:nvCxnSpPr>
            <p:cNvPr id="11" name="Straight Arrow Connector 10"/>
            <p:cNvCxnSpPr/>
            <p:nvPr/>
          </p:nvCxnSpPr>
          <p:spPr>
            <a:xfrm flipV="1">
              <a:off x="4373217" y="5025377"/>
              <a:ext cx="38496" cy="39741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4187910" y="5422790"/>
              <a:ext cx="370614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800" dirty="0" smtClean="0"/>
                <a:t>0.25</a:t>
              </a:r>
              <a:endParaRPr lang="zh-CN" altLang="en-US" sz="800" dirty="0"/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 flipH="1">
              <a:off x="4493623" y="4649272"/>
              <a:ext cx="64901" cy="33145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4411713" y="4475177"/>
              <a:ext cx="31611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800" dirty="0" smtClean="0"/>
                <a:t>0.3</a:t>
              </a:r>
              <a:endParaRPr lang="zh-CN" altLang="en-US" sz="800" dirty="0"/>
            </a:p>
          </p:txBody>
        </p:sp>
      </p:grp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672"/>
          <a:stretch/>
        </p:blipFill>
        <p:spPr>
          <a:xfrm>
            <a:off x="266387" y="4645239"/>
            <a:ext cx="5359235" cy="18000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885183" y="4318964"/>
            <a:ext cx="41216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Gs</a:t>
            </a:r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= 0.32, expanding wave, but still oscillating 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963"/>
          <a:stretch/>
        </p:blipFill>
        <p:spPr>
          <a:xfrm>
            <a:off x="6476789" y="4657518"/>
            <a:ext cx="5390430" cy="180000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7111183" y="4315437"/>
            <a:ext cx="40430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Gs</a:t>
            </a:r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= 0.33, wave shrinking, but still oscillating 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1044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1897" y="87279"/>
            <a:ext cx="26388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latin typeface="Segoe UI Black" panose="020B0A02040204020203" pitchFamily="34" charset="0"/>
                <a:ea typeface="Segoe UI Black" panose="020B0A02040204020203" pitchFamily="34" charset="0"/>
              </a:rPr>
              <a:t>Two-layer CPG model</a:t>
            </a:r>
            <a:endParaRPr lang="zh-CN" altLang="en-US" b="1" dirty="0">
              <a:latin typeface="Segoe UI Black" panose="020B0A02040204020203" pitchFamily="34" charset="0"/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482509" y="670560"/>
            <a:ext cx="2338252" cy="2560319"/>
            <a:chOff x="578304" y="681823"/>
            <a:chExt cx="3234387" cy="3545169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691" t="4733" r="1185" b="56765"/>
            <a:stretch/>
          </p:blipFill>
          <p:spPr>
            <a:xfrm>
              <a:off x="739413" y="681823"/>
              <a:ext cx="3073278" cy="1620570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75" t="59886" r="13592"/>
            <a:stretch/>
          </p:blipFill>
          <p:spPr>
            <a:xfrm>
              <a:off x="578304" y="2527605"/>
              <a:ext cx="2969978" cy="1699387"/>
            </a:xfrm>
            <a:prstGeom prst="rect">
              <a:avLst/>
            </a:prstGeom>
          </p:spPr>
        </p:pic>
        <p:cxnSp>
          <p:nvCxnSpPr>
            <p:cNvPr id="13" name="Curved Connector 12"/>
            <p:cNvCxnSpPr/>
            <p:nvPr/>
          </p:nvCxnSpPr>
          <p:spPr>
            <a:xfrm rot="5400000">
              <a:off x="302938" y="2705055"/>
              <a:ext cx="1654632" cy="337546"/>
            </a:xfrm>
            <a:prstGeom prst="curved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Curved Connector 17"/>
            <p:cNvCxnSpPr/>
            <p:nvPr/>
          </p:nvCxnSpPr>
          <p:spPr>
            <a:xfrm rot="5400000">
              <a:off x="1567222" y="2682560"/>
              <a:ext cx="1558840" cy="286745"/>
            </a:xfrm>
            <a:prstGeom prst="curved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23" name="Picture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52696"/>
            <a:ext cx="5400000" cy="3603767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2396342" y="2558724"/>
            <a:ext cx="24891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Two-Layer CPG oscillation, with no external stimulus.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700000" y="1009012"/>
            <a:ext cx="20647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simple two-layer CPG have 8 neurons and 12 synapse.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5998708" y="87279"/>
            <a:ext cx="54698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stimulus are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same as previous all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2nA @ 2 s to 2.5 s.</a:t>
            </a: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56" r="7256"/>
          <a:stretch/>
        </p:blipFill>
        <p:spPr>
          <a:xfrm>
            <a:off x="5120060" y="456611"/>
            <a:ext cx="3405052" cy="2642763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22" r="6892"/>
          <a:stretch/>
        </p:blipFill>
        <p:spPr>
          <a:xfrm>
            <a:off x="8638902" y="456611"/>
            <a:ext cx="3405052" cy="2642762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22" r="6992"/>
          <a:stretch/>
        </p:blipFill>
        <p:spPr>
          <a:xfrm>
            <a:off x="5120060" y="3306584"/>
            <a:ext cx="3405051" cy="2642762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06" r="6787"/>
          <a:stretch/>
        </p:blipFill>
        <p:spPr>
          <a:xfrm>
            <a:off x="8638902" y="3306584"/>
            <a:ext cx="3413761" cy="2642762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5190024" y="2972147"/>
            <a:ext cx="33532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When Excite the RG EXT, changed rhythm.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8664783" y="2998807"/>
            <a:ext cx="35519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When Excite the PF EXT, rhythm not affected.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148548" y="5881598"/>
            <a:ext cx="334807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When Excite the PF EXT, with stronger stimulus, shape 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change </a:t>
            </a:r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tremendously, rhythm still not affected.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8602860" y="5885362"/>
            <a:ext cx="367584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When Excite the RG EXT, but inhibit PF EXT with stronger stimulus. Shape changed, rhythm not affected.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7306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1896" y="87279"/>
            <a:ext cx="70608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How conductance of RG-&gt;PF synapse affects PF rhythm?</a:t>
            </a:r>
            <a:endParaRPr lang="zh-CN" alt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426341" y="593971"/>
                <a:ext cx="11044400" cy="13388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We first tested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𝑔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0.01:0.01:4, totally 400 counts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𝑔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variable.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Surprisingly, this whole run takes me about an hour to finish, each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𝑔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zh-CN" alt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value take around 7-8 secs to complete.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Thus we regrind the conductance to find the end point, which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𝑔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</a:t>
                </a:r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0.1:0.1:15, and we find the end point around 9.4</a:t>
                </a: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341" y="593971"/>
                <a:ext cx="11044400" cy="1338828"/>
              </a:xfrm>
              <a:prstGeom prst="rect">
                <a:avLst/>
              </a:prstGeom>
              <a:blipFill>
                <a:blip r:embed="rId2"/>
                <a:stretch>
                  <a:fillRect l="-497" b="-272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/>
          <p:cNvGrpSpPr/>
          <p:nvPr/>
        </p:nvGrpSpPr>
        <p:grpSpPr>
          <a:xfrm>
            <a:off x="607410" y="2153243"/>
            <a:ext cx="9661131" cy="3243389"/>
            <a:chOff x="607410" y="1989625"/>
            <a:chExt cx="9661131" cy="3243389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7410" y="1989625"/>
              <a:ext cx="4320000" cy="3243389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48541" y="1989625"/>
              <a:ext cx="4320000" cy="3243389"/>
            </a:xfrm>
            <a:prstGeom prst="rect">
              <a:avLst/>
            </a:prstGeom>
          </p:spPr>
        </p:pic>
      </p:grpSp>
      <p:cxnSp>
        <p:nvCxnSpPr>
          <p:cNvPr id="7" name="Straight Arrow Connector 6"/>
          <p:cNvCxnSpPr/>
          <p:nvPr/>
        </p:nvCxnSpPr>
        <p:spPr>
          <a:xfrm flipH="1" flipV="1">
            <a:off x="1086416" y="2435382"/>
            <a:ext cx="253497" cy="6065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11" idx="1"/>
          </p:cNvCxnSpPr>
          <p:nvPr/>
        </p:nvCxnSpPr>
        <p:spPr>
          <a:xfrm flipH="1" flipV="1">
            <a:off x="8809023" y="2435382"/>
            <a:ext cx="660902" cy="905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213164" y="3041964"/>
            <a:ext cx="5341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smtClean="0"/>
              <a:t>&lt;0.1</a:t>
            </a:r>
            <a:endParaRPr lang="zh-CN" altLang="en-US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9469925" y="2372008"/>
            <a:ext cx="5341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smtClean="0"/>
              <a:t>~9.4</a:t>
            </a:r>
            <a:endParaRPr lang="zh-CN" altLang="en-US" sz="1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/>
              <p:cNvSpPr txBox="1"/>
              <p:nvPr/>
            </p:nvSpPr>
            <p:spPr>
              <a:xfrm>
                <a:off x="607410" y="5617076"/>
                <a:ext cx="8414226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This tells us any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𝑔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zh-CN" alt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between 0.1 to 9.4 will successfully transmit the RG signal to the PF.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 we also investigated what happens before 0.1 and after 9.4</a:t>
                </a:r>
              </a:p>
            </p:txBody>
          </p:sp>
        </mc:Choice>
        <mc:Fallback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410" y="5617076"/>
                <a:ext cx="8414226" cy="923330"/>
              </a:xfrm>
              <a:prstGeom prst="rect">
                <a:avLst/>
              </a:prstGeom>
              <a:blipFill>
                <a:blip r:embed="rId5"/>
                <a:stretch>
                  <a:fillRect l="-652" b="-39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11095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739199" y="444424"/>
            <a:ext cx="4140000" cy="3240000"/>
            <a:chOff x="429247" y="349174"/>
            <a:chExt cx="4320000" cy="3243389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9247" y="349174"/>
              <a:ext cx="4320000" cy="3243389"/>
            </a:xfrm>
            <a:prstGeom prst="rect">
              <a:avLst/>
            </a:prstGeom>
          </p:spPr>
        </p:pic>
        <p:cxnSp>
          <p:nvCxnSpPr>
            <p:cNvPr id="4" name="Straight Arrow Connector 3"/>
            <p:cNvCxnSpPr/>
            <p:nvPr/>
          </p:nvCxnSpPr>
          <p:spPr>
            <a:xfrm>
              <a:off x="2716040" y="2788468"/>
              <a:ext cx="9054" cy="47983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/>
            <p:cNvCxnSpPr/>
            <p:nvPr/>
          </p:nvCxnSpPr>
          <p:spPr>
            <a:xfrm flipV="1">
              <a:off x="2988711" y="1932317"/>
              <a:ext cx="424445" cy="18362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2505676" y="1993124"/>
              <a:ext cx="54534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 smtClean="0"/>
                <a:t>0.067</a:t>
              </a:r>
              <a:endParaRPr lang="zh-CN" altLang="en-US" sz="1200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443369" y="2531060"/>
              <a:ext cx="54534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 smtClean="0"/>
                <a:t>0.049</a:t>
              </a:r>
              <a:endParaRPr lang="zh-CN" altLang="en-US" sz="1200" dirty="0"/>
            </a:p>
          </p:txBody>
        </p:sp>
      </p:grp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12" t="2991" r="7074" b="3114"/>
          <a:stretch/>
        </p:blipFill>
        <p:spPr>
          <a:xfrm>
            <a:off x="6963612" y="218721"/>
            <a:ext cx="4320000" cy="315814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32" t="4014" r="6790" b="3332"/>
          <a:stretch/>
        </p:blipFill>
        <p:spPr>
          <a:xfrm>
            <a:off x="6963612" y="3576118"/>
            <a:ext cx="4320000" cy="312141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4" name="Rectangle 13"/>
              <p:cNvSpPr/>
              <p:nvPr/>
            </p:nvSpPr>
            <p:spPr>
              <a:xfrm>
                <a:off x="1839967" y="78750"/>
                <a:ext cx="211846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𝑔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</a:t>
                </a:r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0.001:0.001:0.1</a:t>
                </a:r>
                <a:endParaRPr lang="zh-CN" altLang="en-US" dirty="0"/>
              </a:p>
            </p:txBody>
          </p:sp>
        </mc:Choice>
        <mc:Fallback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9967" y="78750"/>
                <a:ext cx="2118465" cy="369332"/>
              </a:xfrm>
              <a:prstGeom prst="rect">
                <a:avLst/>
              </a:prstGeom>
              <a:blipFill>
                <a:blip r:embed="rId5"/>
                <a:stretch>
                  <a:fillRect t="-11475" r="-2017" b="-229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Rectangle 14"/>
              <p:cNvSpPr/>
              <p:nvPr/>
            </p:nvSpPr>
            <p:spPr>
              <a:xfrm>
                <a:off x="5643349" y="1613125"/>
                <a:ext cx="106689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𝑔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 0.04</a:t>
                </a:r>
                <a:endParaRPr lang="zh-CN" altLang="en-US" dirty="0"/>
              </a:p>
            </p:txBody>
          </p:sp>
        </mc:Choice>
        <mc:Fallback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3349" y="1613125"/>
                <a:ext cx="1066895" cy="369332"/>
              </a:xfrm>
              <a:prstGeom prst="rect">
                <a:avLst/>
              </a:prstGeom>
              <a:blipFill>
                <a:blip r:embed="rId6"/>
                <a:stretch>
                  <a:fillRect t="-11667" r="-4571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Rectangle 15"/>
              <p:cNvSpPr/>
              <p:nvPr/>
            </p:nvSpPr>
            <p:spPr>
              <a:xfrm>
                <a:off x="5643349" y="5540820"/>
                <a:ext cx="118231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𝑔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 0.067</a:t>
                </a:r>
                <a:endParaRPr lang="zh-CN" altLang="en-US" dirty="0"/>
              </a:p>
            </p:txBody>
          </p:sp>
        </mc:Choice>
        <mc:Fallback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3349" y="5540820"/>
                <a:ext cx="1182311" cy="369332"/>
              </a:xfrm>
              <a:prstGeom prst="rect">
                <a:avLst/>
              </a:prstGeom>
              <a:blipFill>
                <a:blip r:embed="rId7"/>
                <a:stretch>
                  <a:fillRect t="-11475" r="-4124" b="-229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32" t="4165" r="7295" b="3635"/>
          <a:stretch/>
        </p:blipFill>
        <p:spPr>
          <a:xfrm>
            <a:off x="1254373" y="3684157"/>
            <a:ext cx="4320000" cy="312456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8" name="Rectangle 17"/>
              <p:cNvSpPr/>
              <p:nvPr/>
            </p:nvSpPr>
            <p:spPr>
              <a:xfrm>
                <a:off x="118502" y="5061771"/>
                <a:ext cx="106689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𝑔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 0.06</a:t>
                </a:r>
                <a:endParaRPr lang="zh-CN" altLang="en-US" dirty="0"/>
              </a:p>
            </p:txBody>
          </p:sp>
        </mc:Choice>
        <mc:Fallback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502" y="5061771"/>
                <a:ext cx="1066895" cy="369332"/>
              </a:xfrm>
              <a:prstGeom prst="rect">
                <a:avLst/>
              </a:prstGeom>
              <a:blipFill>
                <a:blip r:embed="rId9"/>
                <a:stretch>
                  <a:fillRect t="-9836" r="-5143" b="-229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18"/>
          <p:cNvSpPr/>
          <p:nvPr/>
        </p:nvSpPr>
        <p:spPr>
          <a:xfrm>
            <a:off x="5643349" y="5540820"/>
            <a:ext cx="1182311" cy="369332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1838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81896" y="87279"/>
            <a:ext cx="70608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What happens when conductance lager than 9.4?</a:t>
            </a:r>
            <a:endParaRPr lang="zh-CN" alt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605856" y="487388"/>
            <a:ext cx="4140000" cy="3240000"/>
            <a:chOff x="828719" y="428668"/>
            <a:chExt cx="4320000" cy="3243389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8719" y="428668"/>
              <a:ext cx="4320000" cy="3243389"/>
            </a:xfrm>
            <a:prstGeom prst="rect">
              <a:avLst/>
            </a:prstGeom>
          </p:spPr>
        </p:pic>
        <p:cxnSp>
          <p:nvCxnSpPr>
            <p:cNvPr id="4" name="Straight Arrow Connector 3"/>
            <p:cNvCxnSpPr>
              <a:stCxn id="5" idx="1"/>
            </p:cNvCxnSpPr>
            <p:nvPr/>
          </p:nvCxnSpPr>
          <p:spPr>
            <a:xfrm flipH="1" flipV="1">
              <a:off x="3639494" y="856003"/>
              <a:ext cx="660902" cy="9051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TextBox 4"/>
            <p:cNvSpPr txBox="1"/>
            <p:nvPr/>
          </p:nvSpPr>
          <p:spPr>
            <a:xfrm>
              <a:off x="4300396" y="792629"/>
              <a:ext cx="53412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 smtClean="0"/>
                <a:t>~9.4</a:t>
              </a:r>
              <a:endParaRPr lang="zh-CN" altLang="en-US" sz="1400" dirty="0"/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27" t="3559" r="7700" b="3181"/>
          <a:stretch/>
        </p:blipFill>
        <p:spPr>
          <a:xfrm>
            <a:off x="7242771" y="287334"/>
            <a:ext cx="4320000" cy="315672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/>
              <p:cNvSpPr/>
              <p:nvPr/>
            </p:nvSpPr>
            <p:spPr>
              <a:xfrm>
                <a:off x="6159397" y="1681031"/>
                <a:ext cx="95147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𝑔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 9.5</a:t>
                </a:r>
                <a:endParaRPr lang="zh-CN" altLang="en-US" dirty="0"/>
              </a:p>
            </p:txBody>
          </p:sp>
        </mc:Choice>
        <mc:Fallback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9397" y="1681031"/>
                <a:ext cx="951479" cy="369332"/>
              </a:xfrm>
              <a:prstGeom prst="rect">
                <a:avLst/>
              </a:prstGeom>
              <a:blipFill>
                <a:blip r:embed="rId4"/>
                <a:stretch>
                  <a:fillRect t="-11667" r="-5769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31" t="4014" r="6891" b="3635"/>
          <a:stretch/>
        </p:blipFill>
        <p:spPr>
          <a:xfrm>
            <a:off x="944699" y="3727388"/>
            <a:ext cx="4320000" cy="311121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 8"/>
              <p:cNvSpPr/>
              <p:nvPr/>
            </p:nvSpPr>
            <p:spPr>
              <a:xfrm>
                <a:off x="181896" y="5015057"/>
                <a:ext cx="95147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𝑔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 9.2</a:t>
                </a:r>
                <a:endParaRPr lang="zh-CN" altLang="en-US" dirty="0"/>
              </a:p>
            </p:txBody>
          </p:sp>
        </mc:Choice>
        <mc:Fallback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896" y="5015057"/>
                <a:ext cx="951479" cy="369332"/>
              </a:xfrm>
              <a:prstGeom prst="rect">
                <a:avLst/>
              </a:prstGeom>
              <a:blipFill>
                <a:blip r:embed="rId6"/>
                <a:stretch>
                  <a:fillRect t="-11667" r="-5128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32" t="3407" r="7195" b="3333"/>
          <a:stretch/>
        </p:blipFill>
        <p:spPr>
          <a:xfrm>
            <a:off x="7242771" y="3621360"/>
            <a:ext cx="4320000" cy="315672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2" name="Rectangle 11"/>
              <p:cNvSpPr/>
              <p:nvPr/>
            </p:nvSpPr>
            <p:spPr>
              <a:xfrm>
                <a:off x="6118649" y="5432690"/>
                <a:ext cx="95147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𝑔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 8.2</a:t>
                </a:r>
                <a:endParaRPr lang="zh-CN" altLang="en-US" dirty="0"/>
              </a:p>
            </p:txBody>
          </p:sp>
        </mc:Choice>
        <mc:Fallback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8649" y="5432690"/>
                <a:ext cx="951479" cy="369332"/>
              </a:xfrm>
              <a:prstGeom prst="rect">
                <a:avLst/>
              </a:prstGeom>
              <a:blipFill>
                <a:blip r:embed="rId8"/>
                <a:stretch>
                  <a:fillRect t="-9836" r="-5128" b="-229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/>
          <p:cNvSpPr/>
          <p:nvPr/>
        </p:nvSpPr>
        <p:spPr>
          <a:xfrm>
            <a:off x="6043980" y="5432690"/>
            <a:ext cx="1182311" cy="369332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77751" y="2891357"/>
            <a:ext cx="2481796" cy="823170"/>
          </a:xfrm>
          <a:prstGeom prst="rect">
            <a:avLst/>
          </a:prstGeom>
        </p:spPr>
      </p:pic>
      <p:cxnSp>
        <p:nvCxnSpPr>
          <p:cNvPr id="16" name="Straight Arrow Connector 15"/>
          <p:cNvCxnSpPr>
            <a:stCxn id="14" idx="2"/>
          </p:cNvCxnSpPr>
          <p:nvPr/>
        </p:nvCxnSpPr>
        <p:spPr>
          <a:xfrm>
            <a:off x="6118649" y="3714527"/>
            <a:ext cx="1511070" cy="15684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548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92"/>
          <a:stretch/>
        </p:blipFill>
        <p:spPr>
          <a:xfrm>
            <a:off x="381074" y="182567"/>
            <a:ext cx="4670760" cy="242030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81897" y="87279"/>
            <a:ext cx="2327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latin typeface="Segoe UI Black" panose="020B0A02040204020203" pitchFamily="34" charset="0"/>
                <a:ea typeface="Segoe UI Black" panose="020B0A02040204020203" pitchFamily="34" charset="0"/>
              </a:rPr>
              <a:t>Two-layer Leg CPG</a:t>
            </a:r>
            <a:endParaRPr lang="zh-CN" altLang="en-US" b="1" dirty="0">
              <a:latin typeface="Segoe UI Black" panose="020B0A02040204020203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51" t="4837" r="7703" b="4242"/>
          <a:stretch/>
        </p:blipFill>
        <p:spPr>
          <a:xfrm>
            <a:off x="190537" y="2602871"/>
            <a:ext cx="5051834" cy="425512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2" t="5222" r="6598" b="5597"/>
          <a:stretch/>
        </p:blipFill>
        <p:spPr>
          <a:xfrm>
            <a:off x="6029609" y="2643610"/>
            <a:ext cx="5133314" cy="417364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410548" y="293084"/>
            <a:ext cx="73227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Rhythm generator at top,  transmit periodic signal to pattern formation layer to operate. Each individual PF layer works isolated and do not talk to each other.</a:t>
            </a:r>
          </a:p>
        </p:txBody>
      </p:sp>
      <p:sp>
        <p:nvSpPr>
          <p:cNvPr id="10" name="Rectangle 9"/>
          <p:cNvSpPr/>
          <p:nvPr/>
        </p:nvSpPr>
        <p:spPr>
          <a:xfrm>
            <a:off x="4851149" y="1264058"/>
            <a:ext cx="675539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the bottom left figure, there is no stimulus to the whole configure, thus </a:t>
            </a:r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three PF waveform is the same.</a:t>
            </a:r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 the bottom right figure, no stim on Hip, 4nA @ 1-1.5 s to the Knee Ext, -8 nA @ 2-3.5 s to both Ankle EXT &amp; FLX. We can see the stimulus on one layer does not interrupt other layer, and the rhythm always resume.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8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698</TotalTime>
  <Words>944</Words>
  <Application>Microsoft Office PowerPoint</Application>
  <PresentationFormat>Widescreen</PresentationFormat>
  <Paragraphs>81</Paragraphs>
  <Slides>11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等线</vt:lpstr>
      <vt:lpstr>等线 Light</vt:lpstr>
      <vt:lpstr>Arial</vt:lpstr>
      <vt:lpstr>Cambria Math</vt:lpstr>
      <vt:lpstr>Segoe UI</vt:lpstr>
      <vt:lpstr>Segoe UI Black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Case Western Reserve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Kaiyu Deng</dc:creator>
  <cp:lastModifiedBy>Kaiyu Deng</cp:lastModifiedBy>
  <cp:revision>84</cp:revision>
  <dcterms:created xsi:type="dcterms:W3CDTF">2020-10-12T12:02:33Z</dcterms:created>
  <dcterms:modified xsi:type="dcterms:W3CDTF">2020-10-14T03:55:53Z</dcterms:modified>
</cp:coreProperties>
</file>